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521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083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6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745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353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680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597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464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423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841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518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F7B76-2881-43F9-B791-1C78CD86110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865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49421" y="365126"/>
            <a:ext cx="3753134" cy="603866"/>
          </a:xfrm>
        </p:spPr>
        <p:txBody>
          <a:bodyPr>
            <a:normAutofit fontScale="90000"/>
          </a:bodyPr>
          <a:lstStyle/>
          <a:p>
            <a:r>
              <a:rPr lang="ar-IQ" b="1" dirty="0"/>
              <a:t>التجهيزات والادوات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0654" y="968992"/>
            <a:ext cx="10972800" cy="520797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SA" sz="2200" b="1" dirty="0"/>
              <a:t>منطقة الجزاء</a:t>
            </a:r>
          </a:p>
          <a:p>
            <a:pPr marL="0" indent="0" algn="ctr">
              <a:buNone/>
            </a:pPr>
            <a:r>
              <a:rPr lang="ar-SA" sz="2200" dirty="0"/>
              <a:t>المساحة التقريبية لمنطقة الج</a:t>
            </a:r>
            <a:r>
              <a:rPr lang="ar-IQ" sz="2200" dirty="0" err="1"/>
              <a:t>زاء</a:t>
            </a:r>
            <a:r>
              <a:rPr lang="ar-SA" sz="2200" dirty="0"/>
              <a:t> 1 متر ومجهزة بكرسيين ومكانها داخل منطقة الم</a:t>
            </a:r>
            <a:r>
              <a:rPr lang="ar-IQ" sz="2200" dirty="0"/>
              <a:t>ر</a:t>
            </a:r>
            <a:r>
              <a:rPr lang="ar-SA" sz="2200" dirty="0" err="1"/>
              <a:t>اقبة</a:t>
            </a:r>
            <a:r>
              <a:rPr lang="ar-SA" sz="2200" dirty="0"/>
              <a:t> خارج امتداد كل خط نهاية، ويجوز تحديدهما بواسطة خط</a:t>
            </a:r>
            <a:r>
              <a:rPr lang="ar-IQ" sz="2200" dirty="0"/>
              <a:t> </a:t>
            </a:r>
            <a:r>
              <a:rPr lang="ar-SA" sz="2200" dirty="0"/>
              <a:t>أحمر بعرض 5سم</a:t>
            </a:r>
            <a:endParaRPr lang="en-GB" sz="2200" dirty="0"/>
          </a:p>
          <a:p>
            <a:pPr marL="0" indent="0" algn="ctr">
              <a:buNone/>
            </a:pPr>
            <a:r>
              <a:rPr lang="ar-SA" sz="2200" b="1" dirty="0" smtClean="0"/>
              <a:t>درجة </a:t>
            </a:r>
            <a:r>
              <a:rPr lang="ar-SA" sz="2200" b="1" dirty="0"/>
              <a:t>ا</a:t>
            </a:r>
            <a:r>
              <a:rPr lang="ar-IQ" sz="2200" b="1" dirty="0"/>
              <a:t>لح</a:t>
            </a:r>
            <a:r>
              <a:rPr lang="ar-SA" sz="2200" b="1" dirty="0"/>
              <a:t>ر</a:t>
            </a:r>
            <a:r>
              <a:rPr lang="ar-IQ" sz="2200" b="1" dirty="0"/>
              <a:t>ا</a:t>
            </a:r>
            <a:r>
              <a:rPr lang="ar-SA" sz="2200" b="1" dirty="0" err="1"/>
              <a:t>رة</a:t>
            </a:r>
            <a:endParaRPr lang="ar-SA" sz="2200" b="1" dirty="0"/>
          </a:p>
          <a:p>
            <a:pPr marL="0" indent="0" algn="ctr">
              <a:buNone/>
            </a:pPr>
            <a:r>
              <a:rPr lang="ar-SA" sz="2200" dirty="0"/>
              <a:t>لا يقل الحد الأدنى لدرجة الح</a:t>
            </a:r>
            <a:r>
              <a:rPr lang="ar-IQ" sz="2200" dirty="0"/>
              <a:t>ر</a:t>
            </a:r>
            <a:r>
              <a:rPr lang="ar-SA" sz="2200" dirty="0"/>
              <a:t>ارة عن 10 درجات مئوية ( 50 درجة</a:t>
            </a:r>
            <a:r>
              <a:rPr lang="ar-IQ" sz="2200" dirty="0"/>
              <a:t> </a:t>
            </a:r>
            <a:r>
              <a:rPr lang="ar-SA" sz="2200" dirty="0"/>
              <a:t>فهرنهيت).</a:t>
            </a:r>
          </a:p>
          <a:p>
            <a:pPr marL="0" indent="0" algn="ctr">
              <a:buNone/>
            </a:pPr>
            <a:r>
              <a:rPr lang="ar-SA" sz="2200" b="1" dirty="0"/>
              <a:t>لمسابقات الاتحاد الدولي للكرة الطائرة العالمية والرسمية، لا تزيد أعلى درجة</a:t>
            </a:r>
            <a:r>
              <a:rPr lang="ar-IQ" sz="2200" b="1" dirty="0"/>
              <a:t> </a:t>
            </a:r>
            <a:r>
              <a:rPr lang="ar-SA" sz="2200" b="1" dirty="0"/>
              <a:t>للحرارة عن 25 درجة مئوية ( 77 درجة فهرنهيت) ولا يقل الأدنى عن 16</a:t>
            </a:r>
            <a:r>
              <a:rPr lang="ar-IQ" sz="2200" b="1" dirty="0"/>
              <a:t> </a:t>
            </a:r>
            <a:r>
              <a:rPr lang="ar-SA" sz="2200" b="1" dirty="0"/>
              <a:t>درجة مئوية ( 61 درجة فهرنهيت).</a:t>
            </a:r>
          </a:p>
          <a:p>
            <a:pPr marL="0" indent="0" algn="ctr">
              <a:buNone/>
            </a:pPr>
            <a:r>
              <a:rPr lang="ar-SA" sz="2200" dirty="0"/>
              <a:t> </a:t>
            </a:r>
            <a:r>
              <a:rPr lang="ar-SA" sz="2200" b="1" dirty="0"/>
              <a:t>الإضاءة</a:t>
            </a:r>
          </a:p>
          <a:p>
            <a:pPr marL="0" indent="0" algn="ctr">
              <a:buNone/>
            </a:pPr>
            <a:r>
              <a:rPr lang="ar-SA" sz="2200" b="1" dirty="0"/>
              <a:t>لمسابقات الاتحاد الدولي للكرة الطائرة العالمية والرسمية، يجب أن تكون</a:t>
            </a:r>
            <a:r>
              <a:rPr lang="ar-IQ" sz="2200" b="1" dirty="0"/>
              <a:t> </a:t>
            </a:r>
            <a:r>
              <a:rPr lang="ar-SA" sz="2200" b="1" dirty="0"/>
              <a:t>الإضاءة على منطقة اللعب ما بين 1000 إلى 1500 لوكس، تقاس على</a:t>
            </a:r>
            <a:r>
              <a:rPr lang="ar-IQ" sz="2200" b="1" dirty="0"/>
              <a:t> </a:t>
            </a:r>
            <a:r>
              <a:rPr lang="ar-SA" sz="2200" b="1" dirty="0"/>
              <a:t>ارتفاع متر واحد فوق مسطح منطقة اللعب.</a:t>
            </a:r>
            <a:endParaRPr lang="ar-IQ" sz="2200" b="1" dirty="0" smtClean="0"/>
          </a:p>
          <a:p>
            <a:pPr marL="0" indent="0" algn="ctr">
              <a:buNone/>
            </a:pPr>
            <a:r>
              <a:rPr lang="ar-SA" sz="2200" b="1" dirty="0" smtClean="0"/>
              <a:t>الشبكة </a:t>
            </a:r>
            <a:r>
              <a:rPr lang="ar-SA" sz="2200" b="1" dirty="0"/>
              <a:t>والقوائم</a:t>
            </a:r>
            <a:r>
              <a:rPr lang="ar-IQ" sz="2200" b="1" dirty="0"/>
              <a:t>/ </a:t>
            </a:r>
            <a:r>
              <a:rPr lang="ar-SA" sz="2200" b="1" dirty="0"/>
              <a:t>ارتفاع الشبكة</a:t>
            </a:r>
          </a:p>
          <a:p>
            <a:pPr marL="0" indent="0" algn="ctr">
              <a:buNone/>
            </a:pPr>
            <a:r>
              <a:rPr lang="ar-SA" sz="2200" dirty="0"/>
              <a:t>توضع الشبكة عمودياً فوق خط المنتصف، وتكون حافتها العليا بارتفاع 2,43</a:t>
            </a:r>
            <a:r>
              <a:rPr lang="ar-IQ" sz="2200" dirty="0"/>
              <a:t> </a:t>
            </a:r>
            <a:r>
              <a:rPr lang="ar-SA" sz="2200" dirty="0"/>
              <a:t>متر للرجال و 2,24 متر للسيدات</a:t>
            </a:r>
            <a:r>
              <a:rPr lang="ar-IQ" sz="2200" dirty="0"/>
              <a:t> </a:t>
            </a:r>
            <a:r>
              <a:rPr lang="ar-SA" sz="2200" dirty="0"/>
              <a:t>يقاس ارتفاع الشبكة من منتصف أرض الملعب، ويجب أن يكون ارتفاع</a:t>
            </a:r>
            <a:r>
              <a:rPr lang="ar-IQ" sz="2200" dirty="0"/>
              <a:t> </a:t>
            </a:r>
            <a:r>
              <a:rPr lang="ar-SA" sz="2200" dirty="0"/>
              <a:t>الشبكة (فوق الخطين الجانبيين) بالضبط نفسه ويجب ألا يزيد عن الارتفاع</a:t>
            </a:r>
            <a:r>
              <a:rPr lang="ar-IQ" sz="2200" dirty="0"/>
              <a:t> </a:t>
            </a:r>
            <a:r>
              <a:rPr lang="ar-SA" sz="2200" dirty="0"/>
              <a:t>القانوني عن 2 سم.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42829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817660" y="365126"/>
            <a:ext cx="3725839" cy="494684"/>
          </a:xfrm>
        </p:spPr>
        <p:txBody>
          <a:bodyPr>
            <a:normAutofit fontScale="90000"/>
          </a:bodyPr>
          <a:lstStyle/>
          <a:p>
            <a:r>
              <a:rPr lang="ar-IQ" sz="4800" b="1" dirty="0"/>
              <a:t>التجهيزات والادوات</a:t>
            </a:r>
            <a:endParaRPr lang="ar-SA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33483" y="859810"/>
            <a:ext cx="10972800" cy="56501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b="1" dirty="0">
                <a:cs typeface="+mj-cs"/>
              </a:rPr>
              <a:t>التركيب</a:t>
            </a:r>
          </a:p>
          <a:p>
            <a:pPr marL="0" indent="0" algn="ctr">
              <a:buNone/>
            </a:pPr>
            <a:r>
              <a:rPr lang="ar-SA" sz="2000" dirty="0">
                <a:cs typeface="+mj-cs"/>
              </a:rPr>
              <a:t>يكون عرض الشبكة متر واحد وطولها 9.5 إلى 10 أمتار (مع 25 إلى </a:t>
            </a:r>
            <a:r>
              <a:rPr lang="ar-SA" sz="2000" dirty="0" smtClean="0">
                <a:cs typeface="+mj-cs"/>
              </a:rPr>
              <a:t>50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سم </a:t>
            </a:r>
            <a:r>
              <a:rPr lang="ar-SA" sz="2000" dirty="0">
                <a:cs typeface="+mj-cs"/>
              </a:rPr>
              <a:t>من كل جانب من الأشرطة الجانبية)، مصنوعة بعيون </a:t>
            </a:r>
            <a:r>
              <a:rPr lang="ar-SA" sz="2000" dirty="0" smtClean="0">
                <a:cs typeface="+mj-cs"/>
              </a:rPr>
              <a:t>ربعة سوداء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بقياس </a:t>
            </a:r>
            <a:r>
              <a:rPr lang="ar-SA" sz="2000" dirty="0">
                <a:cs typeface="+mj-cs"/>
              </a:rPr>
              <a:t>10 سم.</a:t>
            </a:r>
          </a:p>
          <a:p>
            <a:pPr marL="0" indent="0" algn="ctr">
              <a:buNone/>
            </a:pPr>
            <a:r>
              <a:rPr lang="ar-SA" sz="2000" b="1" dirty="0" smtClean="0">
                <a:cs typeface="+mj-cs"/>
              </a:rPr>
              <a:t>لمسابقات </a:t>
            </a:r>
            <a:r>
              <a:rPr lang="ar-SA" sz="2000" b="1" dirty="0">
                <a:cs typeface="+mj-cs"/>
              </a:rPr>
              <a:t>الاتحاد الدولي للكرة الطائرة العالمية والرسمية وبالتزامن </a:t>
            </a:r>
            <a:r>
              <a:rPr lang="ar-SA" sz="2000" b="1" dirty="0" smtClean="0">
                <a:cs typeface="+mj-cs"/>
              </a:rPr>
              <a:t>مع</a:t>
            </a:r>
            <a:r>
              <a:rPr lang="ar-IQ" sz="2000" b="1" dirty="0" smtClean="0">
                <a:cs typeface="+mj-cs"/>
              </a:rPr>
              <a:t> </a:t>
            </a:r>
            <a:r>
              <a:rPr lang="ar-SA" sz="2000" b="1" dirty="0" smtClean="0">
                <a:cs typeface="+mj-cs"/>
              </a:rPr>
              <a:t>اللوائح </a:t>
            </a:r>
            <a:r>
              <a:rPr lang="ar-SA" sz="2000" b="1" dirty="0">
                <a:cs typeface="+mj-cs"/>
              </a:rPr>
              <a:t>المحددة للبطولة يتم تعديل عيون الشبكة بغرض </a:t>
            </a:r>
            <a:r>
              <a:rPr lang="ar-SA" sz="2000" b="1" dirty="0" smtClean="0">
                <a:cs typeface="+mj-cs"/>
              </a:rPr>
              <a:t>لإعلان طبقاً</a:t>
            </a:r>
            <a:r>
              <a:rPr lang="ar-IQ" sz="2000" b="1" dirty="0" smtClean="0">
                <a:cs typeface="+mj-cs"/>
              </a:rPr>
              <a:t> </a:t>
            </a:r>
            <a:r>
              <a:rPr lang="ar-SA" sz="2000" b="1" dirty="0" smtClean="0">
                <a:cs typeface="+mj-cs"/>
              </a:rPr>
              <a:t>لاتفاقية </a:t>
            </a:r>
            <a:r>
              <a:rPr lang="ar-SA" sz="2000" b="1" dirty="0">
                <a:cs typeface="+mj-cs"/>
              </a:rPr>
              <a:t>التسويق المسبقة.</a:t>
            </a:r>
          </a:p>
          <a:p>
            <a:pPr marL="0" indent="0" algn="ctr">
              <a:buNone/>
            </a:pPr>
            <a:r>
              <a:rPr lang="ar-SA" sz="2000" dirty="0">
                <a:cs typeface="+mj-cs"/>
              </a:rPr>
              <a:t>يوجد شريط أفقي عند حافتها العليا بعرض 7سم مصنوع من قطعتين </a:t>
            </a:r>
            <a:r>
              <a:rPr lang="ar-SA" sz="2000" dirty="0" smtClean="0">
                <a:cs typeface="+mj-cs"/>
              </a:rPr>
              <a:t>مطويتين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من </a:t>
            </a:r>
            <a:r>
              <a:rPr lang="ar-SA" sz="2000" dirty="0">
                <a:cs typeface="+mj-cs"/>
              </a:rPr>
              <a:t>القماش القنب الأبيض مخاط بطول الشبكة الكامل، </a:t>
            </a:r>
            <a:r>
              <a:rPr lang="ar-SA" sz="2000" dirty="0" smtClean="0">
                <a:cs typeface="+mj-cs"/>
              </a:rPr>
              <a:t>يوجد </a:t>
            </a:r>
            <a:r>
              <a:rPr lang="ar-SA" sz="2000" dirty="0">
                <a:cs typeface="+mj-cs"/>
              </a:rPr>
              <a:t>عند كل </a:t>
            </a:r>
            <a:r>
              <a:rPr lang="ar-SA" sz="2000" dirty="0" smtClean="0">
                <a:cs typeface="+mj-cs"/>
              </a:rPr>
              <a:t>من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نهايتي </a:t>
            </a:r>
            <a:r>
              <a:rPr lang="ar-SA" sz="2000" dirty="0">
                <a:cs typeface="+mj-cs"/>
              </a:rPr>
              <a:t>الشريط ثقب يمر من خلاله حبل لتثبيت الشريط بالقائمين </a:t>
            </a:r>
            <a:r>
              <a:rPr lang="ar-SA" sz="2000" dirty="0" smtClean="0">
                <a:cs typeface="+mj-cs"/>
              </a:rPr>
              <a:t>للمحافظة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على </a:t>
            </a:r>
            <a:r>
              <a:rPr lang="ar-SA" sz="2000" dirty="0">
                <a:cs typeface="+mj-cs"/>
              </a:rPr>
              <a:t>شد حافتها العليا.</a:t>
            </a:r>
          </a:p>
          <a:p>
            <a:pPr marL="0" indent="0" algn="ctr">
              <a:buNone/>
            </a:pPr>
            <a:r>
              <a:rPr lang="ar-SA" sz="2000" dirty="0">
                <a:cs typeface="+mj-cs"/>
              </a:rPr>
              <a:t>يوجد سلك مرن داخل الشريط لتثبيت الشبكة بالقائمين والمحافظة على </a:t>
            </a:r>
            <a:r>
              <a:rPr lang="ar-SA" sz="2000" dirty="0" smtClean="0">
                <a:cs typeface="+mj-cs"/>
              </a:rPr>
              <a:t>شد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حافتها </a:t>
            </a:r>
            <a:r>
              <a:rPr lang="ar-SA" sz="2000" dirty="0">
                <a:cs typeface="+mj-cs"/>
              </a:rPr>
              <a:t>العليا.</a:t>
            </a:r>
          </a:p>
          <a:p>
            <a:pPr marL="0" indent="0" algn="ctr">
              <a:buNone/>
            </a:pPr>
            <a:r>
              <a:rPr lang="ar-SA" sz="2000" dirty="0">
                <a:cs typeface="+mj-cs"/>
              </a:rPr>
              <a:t>أسفل الشبكة يوجد شريط أفقي آخر بعرض 5سم مشابه للشريط العلوي، </a:t>
            </a:r>
            <a:r>
              <a:rPr lang="ar-SA" sz="2000" dirty="0" smtClean="0">
                <a:cs typeface="+mj-cs"/>
              </a:rPr>
              <a:t>يمر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من </a:t>
            </a:r>
            <a:r>
              <a:rPr lang="ar-SA" sz="2000" dirty="0">
                <a:cs typeface="+mj-cs"/>
              </a:rPr>
              <a:t>خلاله حبل، وهذا الحبل لتثبيت الشبكة بالقائمين </a:t>
            </a:r>
            <a:r>
              <a:rPr lang="ar-SA" sz="2000" dirty="0" smtClean="0">
                <a:cs typeface="+mj-cs"/>
              </a:rPr>
              <a:t>المحافظة </a:t>
            </a:r>
            <a:r>
              <a:rPr lang="ar-SA" sz="2000" dirty="0">
                <a:cs typeface="+mj-cs"/>
              </a:rPr>
              <a:t>على </a:t>
            </a:r>
            <a:r>
              <a:rPr lang="ar-SA" sz="2000" dirty="0" smtClean="0">
                <a:cs typeface="+mj-cs"/>
              </a:rPr>
              <a:t>إبقاء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الجزء </a:t>
            </a:r>
            <a:r>
              <a:rPr lang="ar-SA" sz="2000" dirty="0">
                <a:cs typeface="+mj-cs"/>
              </a:rPr>
              <a:t>السفلي مشدوداً.</a:t>
            </a:r>
          </a:p>
          <a:p>
            <a:pPr marL="0" indent="0" algn="ctr">
              <a:buNone/>
            </a:pPr>
            <a:r>
              <a:rPr lang="ar-SA" sz="2000" b="1" dirty="0" smtClean="0">
                <a:cs typeface="+mj-cs"/>
              </a:rPr>
              <a:t>الأشرطة </a:t>
            </a:r>
            <a:r>
              <a:rPr lang="ar-SA" sz="2000" b="1" dirty="0">
                <a:cs typeface="+mj-cs"/>
              </a:rPr>
              <a:t>الجانبية</a:t>
            </a:r>
          </a:p>
          <a:p>
            <a:pPr marL="0" indent="0" algn="ctr">
              <a:buNone/>
            </a:pPr>
            <a:r>
              <a:rPr lang="ar-SA" sz="2000" dirty="0">
                <a:cs typeface="+mj-cs"/>
              </a:rPr>
              <a:t>يثبت شريطان باللون الأبيض عموديا على الشبكة ويوضعان مباشرة فوق </a:t>
            </a:r>
            <a:r>
              <a:rPr lang="ar-SA" sz="2000" dirty="0" smtClean="0">
                <a:cs typeface="+mj-cs"/>
              </a:rPr>
              <a:t>كل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خط </a:t>
            </a:r>
            <a:r>
              <a:rPr lang="ar-SA" sz="2000" dirty="0">
                <a:cs typeface="+mj-cs"/>
              </a:rPr>
              <a:t>جانبي. إنهما بعرض 5 سم وبطول متر واحد، ويعتب ا رن جزءاً من الشبكة</a:t>
            </a:r>
          </a:p>
          <a:p>
            <a:pPr marL="0" indent="0" algn="ctr">
              <a:buNone/>
            </a:pPr>
            <a:r>
              <a:rPr lang="ar-SA" sz="2000" b="1" dirty="0" smtClean="0">
                <a:cs typeface="+mj-cs"/>
              </a:rPr>
              <a:t>العصي </a:t>
            </a:r>
            <a:r>
              <a:rPr lang="ar-SA" sz="2000" b="1" dirty="0">
                <a:cs typeface="+mj-cs"/>
              </a:rPr>
              <a:t>الهوائية</a:t>
            </a:r>
          </a:p>
          <a:p>
            <a:pPr marL="0" indent="0" algn="ctr">
              <a:buNone/>
            </a:pPr>
            <a:r>
              <a:rPr lang="ar-SA" sz="2000" dirty="0">
                <a:cs typeface="+mj-cs"/>
              </a:rPr>
              <a:t>العصا الهوائية عبارة عن قضيب مرن طولها 1.80 متر وبقُطر 10 </a:t>
            </a:r>
            <a:r>
              <a:rPr lang="ar-SA" sz="2000" dirty="0" smtClean="0">
                <a:cs typeface="+mj-cs"/>
              </a:rPr>
              <a:t>ملم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مصنوعة </a:t>
            </a:r>
            <a:r>
              <a:rPr lang="ar-SA" sz="2000" dirty="0">
                <a:cs typeface="+mj-cs"/>
              </a:rPr>
              <a:t>من الألياف الزجاجية أو اية مادة مماثلة.</a:t>
            </a:r>
          </a:p>
          <a:p>
            <a:pPr marL="0" indent="0" algn="ctr">
              <a:buNone/>
            </a:pPr>
            <a:r>
              <a:rPr lang="ar-SA" sz="2000" dirty="0">
                <a:cs typeface="+mj-cs"/>
              </a:rPr>
              <a:t>تثبت </a:t>
            </a:r>
            <a:r>
              <a:rPr lang="ar-SA" sz="2000" dirty="0" err="1">
                <a:cs typeface="+mj-cs"/>
              </a:rPr>
              <a:t>العصاتان</a:t>
            </a:r>
            <a:r>
              <a:rPr lang="ar-SA" sz="2000" dirty="0">
                <a:cs typeface="+mj-cs"/>
              </a:rPr>
              <a:t> الهوائيتان على الحد الخارجي لكل من شريطي </a:t>
            </a:r>
            <a:r>
              <a:rPr lang="ar-SA" sz="2000" dirty="0" smtClean="0">
                <a:cs typeface="+mj-cs"/>
              </a:rPr>
              <a:t>الجانب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وتوضعان </a:t>
            </a:r>
            <a:r>
              <a:rPr lang="ar-SA" sz="2000" dirty="0">
                <a:cs typeface="+mj-cs"/>
              </a:rPr>
              <a:t>على الجانبيين العكسيين للشبكة</a:t>
            </a:r>
            <a:r>
              <a:rPr lang="ar-SA" sz="2000" dirty="0" smtClean="0">
                <a:cs typeface="+mj-cs"/>
              </a:rPr>
              <a:t>.</a:t>
            </a:r>
            <a:endParaRPr lang="ar-SA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69490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45926" y="187704"/>
            <a:ext cx="3749040" cy="274320"/>
          </a:xfrm>
        </p:spPr>
        <p:txBody>
          <a:bodyPr>
            <a:normAutofit fontScale="90000"/>
          </a:bodyPr>
          <a:lstStyle/>
          <a:p>
            <a:pPr algn="ctr"/>
            <a:r>
              <a:rPr lang="ar-IQ" b="1" dirty="0"/>
              <a:t>التجهيزات والادوات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92541" y="723331"/>
            <a:ext cx="10972800" cy="58548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dirty="0" smtClean="0">
                <a:cs typeface="+mj-cs"/>
              </a:rPr>
              <a:t>يمتد </a:t>
            </a:r>
            <a:r>
              <a:rPr lang="ar-SA" sz="2000" dirty="0">
                <a:cs typeface="+mj-cs"/>
              </a:rPr>
              <a:t>الجزء العلوي من كل عصا وطوله 80 سم فوق الشبكة ويقسم إلى </a:t>
            </a:r>
            <a:r>
              <a:rPr lang="ar-SA" sz="2000" dirty="0" smtClean="0">
                <a:cs typeface="+mj-cs"/>
              </a:rPr>
              <a:t>أج</a:t>
            </a:r>
            <a:r>
              <a:rPr lang="ar-IQ" sz="2000" dirty="0" smtClean="0">
                <a:cs typeface="+mj-cs"/>
              </a:rPr>
              <a:t>ز</a:t>
            </a:r>
            <a:r>
              <a:rPr lang="ar-SA" sz="2000" dirty="0" err="1" smtClean="0">
                <a:cs typeface="+mj-cs"/>
              </a:rPr>
              <a:t>اء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بطول </a:t>
            </a:r>
            <a:r>
              <a:rPr lang="ar-SA" sz="2000" dirty="0">
                <a:cs typeface="+mj-cs"/>
              </a:rPr>
              <a:t>10 سم بلونين متباينين ويفضل الأحمر والأبيض.</a:t>
            </a:r>
          </a:p>
          <a:p>
            <a:pPr marL="0" indent="0" algn="ctr">
              <a:buNone/>
            </a:pPr>
            <a:r>
              <a:rPr lang="ar-SA" sz="2000" dirty="0" smtClean="0">
                <a:cs typeface="+mj-cs"/>
              </a:rPr>
              <a:t>تعتبر </a:t>
            </a:r>
            <a:r>
              <a:rPr lang="ar-SA" sz="2000" dirty="0" err="1">
                <a:cs typeface="+mj-cs"/>
              </a:rPr>
              <a:t>العصاتان</a:t>
            </a:r>
            <a:r>
              <a:rPr lang="ar-SA" sz="2000" dirty="0">
                <a:cs typeface="+mj-cs"/>
              </a:rPr>
              <a:t> الهوائيتان جزءاً من الشبكة وتحددان أفقي اً مجال </a:t>
            </a:r>
            <a:r>
              <a:rPr lang="ar-SA" sz="2000" dirty="0" smtClean="0">
                <a:cs typeface="+mj-cs"/>
              </a:rPr>
              <a:t>العبور. </a:t>
            </a:r>
            <a:endParaRPr lang="ar-IQ" sz="2000" dirty="0" smtClean="0">
              <a:cs typeface="+mj-cs"/>
            </a:endParaRPr>
          </a:p>
          <a:p>
            <a:pPr marL="0" indent="0" algn="ctr">
              <a:buNone/>
            </a:pPr>
            <a:r>
              <a:rPr lang="ar-SA" sz="2000" b="1" dirty="0" smtClean="0">
                <a:cs typeface="+mj-cs"/>
              </a:rPr>
              <a:t>القوائم</a:t>
            </a:r>
          </a:p>
          <a:p>
            <a:pPr marL="0" indent="0" algn="ctr">
              <a:buNone/>
            </a:pPr>
            <a:r>
              <a:rPr lang="ar-SA" sz="2000" dirty="0" smtClean="0">
                <a:cs typeface="+mj-cs"/>
              </a:rPr>
              <a:t>يوضع </a:t>
            </a:r>
            <a:r>
              <a:rPr lang="ar-SA" sz="2000" dirty="0">
                <a:cs typeface="+mj-cs"/>
              </a:rPr>
              <a:t>القائمان المثبتان للشبكة على مسافة </a:t>
            </a:r>
            <a:r>
              <a:rPr lang="ar-SA" sz="2000" dirty="0" err="1">
                <a:cs typeface="+mj-cs"/>
              </a:rPr>
              <a:t>تت</a:t>
            </a:r>
            <a:r>
              <a:rPr lang="ar-SA" sz="2000" dirty="0">
                <a:cs typeface="+mj-cs"/>
              </a:rPr>
              <a:t> ا روح ما بين </a:t>
            </a:r>
            <a:r>
              <a:rPr lang="ar-SA" sz="2000" dirty="0" smtClean="0">
                <a:cs typeface="+mj-cs"/>
              </a:rPr>
              <a:t>0,50</a:t>
            </a:r>
            <a:r>
              <a:rPr lang="ar-IQ" sz="2000" dirty="0" smtClean="0">
                <a:cs typeface="+mj-cs"/>
              </a:rPr>
              <a:t> -</a:t>
            </a:r>
            <a:r>
              <a:rPr lang="ar-SA" sz="2000" dirty="0" smtClean="0"/>
              <a:t> </a:t>
            </a:r>
            <a:r>
              <a:rPr lang="ar-SA" sz="2000" dirty="0"/>
              <a:t>1,00 متر خارج </a:t>
            </a:r>
            <a:r>
              <a:rPr lang="ar-SA" sz="2000" dirty="0" smtClean="0">
                <a:cs typeface="+mj-cs"/>
              </a:rPr>
              <a:t>الخطين </a:t>
            </a:r>
            <a:r>
              <a:rPr lang="ar-SA" sz="2000" dirty="0">
                <a:cs typeface="+mj-cs"/>
              </a:rPr>
              <a:t>الجانبيين وهما </a:t>
            </a:r>
            <a:r>
              <a:rPr lang="ar-SA" sz="2000" dirty="0" err="1">
                <a:cs typeface="+mj-cs"/>
              </a:rPr>
              <a:t>بإرتفاع</a:t>
            </a:r>
            <a:r>
              <a:rPr lang="ar-SA" sz="2000" dirty="0">
                <a:cs typeface="+mj-cs"/>
              </a:rPr>
              <a:t> 2.55 متر ويفضل أن يكونا قابلين للتعديل</a:t>
            </a:r>
          </a:p>
          <a:p>
            <a:pPr marL="0" indent="0" algn="ctr">
              <a:buNone/>
            </a:pPr>
            <a:r>
              <a:rPr lang="ar-SA" sz="2000" b="1" dirty="0" smtClean="0">
                <a:cs typeface="+mj-cs"/>
              </a:rPr>
              <a:t>لمسابقات </a:t>
            </a:r>
            <a:r>
              <a:rPr lang="ar-SA" sz="2000" b="1" dirty="0">
                <a:cs typeface="+mj-cs"/>
              </a:rPr>
              <a:t>الاتحاد الدولي للكرة الطائرة العالمية والرسمية، يوضع </a:t>
            </a:r>
            <a:r>
              <a:rPr lang="ar-SA" sz="2000" b="1" dirty="0" smtClean="0">
                <a:cs typeface="+mj-cs"/>
              </a:rPr>
              <a:t>القائمان</a:t>
            </a:r>
            <a:r>
              <a:rPr lang="ar-IQ" sz="2000" b="1" dirty="0" smtClean="0">
                <a:cs typeface="+mj-cs"/>
              </a:rPr>
              <a:t> </a:t>
            </a:r>
            <a:r>
              <a:rPr lang="ar-SA" sz="2000" b="1" dirty="0" smtClean="0">
                <a:cs typeface="+mj-cs"/>
              </a:rPr>
              <a:t>المثبتان </a:t>
            </a:r>
            <a:r>
              <a:rPr lang="ar-SA" sz="2000" b="1" dirty="0">
                <a:cs typeface="+mj-cs"/>
              </a:rPr>
              <a:t>للشبكة على بعد متر خارج الخطوط الجانبية.</a:t>
            </a:r>
          </a:p>
          <a:p>
            <a:pPr marL="0" indent="0" algn="ctr">
              <a:buNone/>
            </a:pPr>
            <a:r>
              <a:rPr lang="ar-SA" sz="2000" dirty="0" smtClean="0">
                <a:cs typeface="+mj-cs"/>
              </a:rPr>
              <a:t>يكون </a:t>
            </a:r>
            <a:r>
              <a:rPr lang="ar-SA" sz="2000" dirty="0">
                <a:cs typeface="+mj-cs"/>
              </a:rPr>
              <a:t>القائمان مستديرين وأملسين ويثبتان في الأرض بدون أسلاك وتحظر</a:t>
            </a:r>
          </a:p>
          <a:p>
            <a:pPr marL="0" indent="0" algn="ctr">
              <a:buNone/>
            </a:pPr>
            <a:r>
              <a:rPr lang="ar-SA" sz="2000" dirty="0" err="1" smtClean="0">
                <a:cs typeface="+mj-cs"/>
              </a:rPr>
              <a:t>التجهي</a:t>
            </a:r>
            <a:r>
              <a:rPr lang="ar-IQ" sz="2000" dirty="0" smtClean="0">
                <a:cs typeface="+mj-cs"/>
              </a:rPr>
              <a:t>ز</a:t>
            </a:r>
            <a:r>
              <a:rPr lang="ar-SA" sz="2000" dirty="0" smtClean="0">
                <a:cs typeface="+mj-cs"/>
              </a:rPr>
              <a:t>ات </a:t>
            </a:r>
            <a:r>
              <a:rPr lang="ar-SA" sz="2000" dirty="0">
                <a:cs typeface="+mj-cs"/>
              </a:rPr>
              <a:t>الخطرة أو المعرقلة.</a:t>
            </a:r>
          </a:p>
          <a:p>
            <a:pPr marL="0" indent="0" algn="ctr">
              <a:buNone/>
            </a:pPr>
            <a:r>
              <a:rPr lang="ar-SA" sz="2000" b="1" dirty="0"/>
              <a:t>الأدوات الإضافية</a:t>
            </a:r>
          </a:p>
          <a:p>
            <a:pPr marL="0" indent="0" algn="ctr">
              <a:buNone/>
            </a:pPr>
            <a:r>
              <a:rPr lang="ar-SA" sz="2000" dirty="0"/>
              <a:t>تحدد جميع الأدوات الإضافية بواسطة لوائح الاتحاد الدولي للكرة الطائرة</a:t>
            </a:r>
          </a:p>
          <a:p>
            <a:pPr marL="0" indent="0" algn="ctr">
              <a:buNone/>
            </a:pPr>
            <a:r>
              <a:rPr lang="ar-SA" sz="2000" b="1" dirty="0" smtClean="0"/>
              <a:t>الك</a:t>
            </a:r>
            <a:r>
              <a:rPr lang="ar-IQ" sz="2000" b="1" dirty="0" smtClean="0"/>
              <a:t>رات /</a:t>
            </a:r>
            <a:r>
              <a:rPr lang="ar-SA" sz="2000" b="1" dirty="0" smtClean="0"/>
              <a:t>المقاييس</a:t>
            </a:r>
            <a:endParaRPr lang="ar-SA" sz="2000" b="1" dirty="0"/>
          </a:p>
          <a:p>
            <a:pPr marL="0" indent="0" algn="ctr">
              <a:buNone/>
            </a:pPr>
            <a:r>
              <a:rPr lang="ar-SA" sz="2000" dirty="0"/>
              <a:t>يجب أن تكون الكرة مستديرة مصنوعة من جلد مرن أو جلد صناعي </a:t>
            </a:r>
            <a:r>
              <a:rPr lang="ar-SA" sz="2000" dirty="0" smtClean="0"/>
              <a:t>وبداخلها</a:t>
            </a:r>
            <a:r>
              <a:rPr lang="ar-IQ" sz="2000" dirty="0" smtClean="0"/>
              <a:t> </a:t>
            </a:r>
            <a:r>
              <a:rPr lang="ar-SA" sz="2000" dirty="0" smtClean="0"/>
              <a:t>كيس </a:t>
            </a:r>
            <a:r>
              <a:rPr lang="ar-SA" sz="2000" dirty="0"/>
              <a:t>هوائي مصنوع من المطاط أو مادة مماثلة.</a:t>
            </a:r>
          </a:p>
          <a:p>
            <a:pPr marL="0" indent="0" algn="ctr">
              <a:buNone/>
            </a:pPr>
            <a:r>
              <a:rPr lang="ar-SA" sz="2000" dirty="0"/>
              <a:t>يجب أن يكون لونها فاتحا موحدا أو من تشكيلة من الألوان.</a:t>
            </a:r>
          </a:p>
          <a:p>
            <a:pPr marL="0" indent="0" algn="ctr">
              <a:buNone/>
            </a:pPr>
            <a:r>
              <a:rPr lang="ar-SA" sz="2000" dirty="0" smtClean="0"/>
              <a:t>الك</a:t>
            </a:r>
            <a:r>
              <a:rPr lang="ar-IQ" sz="2000" dirty="0" smtClean="0"/>
              <a:t>رات</a:t>
            </a:r>
            <a:r>
              <a:rPr lang="ar-SA" sz="2000" dirty="0" smtClean="0"/>
              <a:t> </a:t>
            </a:r>
            <a:r>
              <a:rPr lang="ar-SA" sz="2000" dirty="0"/>
              <a:t>المصنوعة من مادة الجلد الصناعي وذات تشكيلة من </a:t>
            </a:r>
            <a:r>
              <a:rPr lang="ar-SA" sz="2000" dirty="0" smtClean="0"/>
              <a:t>الألوان</a:t>
            </a:r>
            <a:r>
              <a:rPr lang="ar-IQ" sz="2000" dirty="0" smtClean="0"/>
              <a:t> </a:t>
            </a:r>
            <a:r>
              <a:rPr lang="ar-SA" sz="2000" dirty="0" smtClean="0"/>
              <a:t>المستخدمة </a:t>
            </a:r>
            <a:r>
              <a:rPr lang="ar-SA" sz="2000" dirty="0"/>
              <a:t>في المنافسات الدولية الرسمية، يجب أن تكون مطابقة </a:t>
            </a:r>
            <a:r>
              <a:rPr lang="ar-SA" sz="2000" dirty="0" smtClean="0"/>
              <a:t>لمقاييس</a:t>
            </a:r>
            <a:r>
              <a:rPr lang="ar-IQ" sz="2000" dirty="0" smtClean="0"/>
              <a:t> </a:t>
            </a:r>
            <a:r>
              <a:rPr lang="ar-SA" sz="2000" dirty="0" smtClean="0"/>
              <a:t>الاتحاد </a:t>
            </a:r>
            <a:r>
              <a:rPr lang="ar-SA" sz="2000" dirty="0"/>
              <a:t>الدولي للكرة الطائرة</a:t>
            </a:r>
            <a:r>
              <a:rPr lang="ar-SA" sz="2000" dirty="0" smtClean="0"/>
              <a:t>.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318947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566</Words>
  <Application>Microsoft Office PowerPoint</Application>
  <PresentationFormat>ملء الشاشة</PresentationFormat>
  <Paragraphs>36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التجهيزات والادوات</vt:lpstr>
      <vt:lpstr>التجهيزات والادوات</vt:lpstr>
      <vt:lpstr>التجهيزات والادوات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التجهيزات والادوات</dc:title>
  <dc:creator>DR.Ahmed Saker 2O14</dc:creator>
  <cp:lastModifiedBy>DR.Ahmed Saker 2O14</cp:lastModifiedBy>
  <cp:revision>2</cp:revision>
  <dcterms:created xsi:type="dcterms:W3CDTF">2018-12-12T05:46:15Z</dcterms:created>
  <dcterms:modified xsi:type="dcterms:W3CDTF">2018-12-12T05:49:42Z</dcterms:modified>
</cp:coreProperties>
</file>